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8"/>
  </p:notesMasterIdLst>
  <p:handoutMasterIdLst>
    <p:handoutMasterId r:id="rId19"/>
  </p:handoutMasterIdLst>
  <p:sldIdLst>
    <p:sldId id="767" r:id="rId2"/>
    <p:sldId id="810" r:id="rId3"/>
    <p:sldId id="771" r:id="rId4"/>
    <p:sldId id="809" r:id="rId5"/>
    <p:sldId id="811" r:id="rId6"/>
    <p:sldId id="812" r:id="rId7"/>
    <p:sldId id="817" r:id="rId8"/>
    <p:sldId id="818" r:id="rId9"/>
    <p:sldId id="814" r:id="rId10"/>
    <p:sldId id="816" r:id="rId11"/>
    <p:sldId id="815" r:id="rId12"/>
    <p:sldId id="819" r:id="rId13"/>
    <p:sldId id="794" r:id="rId14"/>
    <p:sldId id="795" r:id="rId15"/>
    <p:sldId id="796" r:id="rId16"/>
    <p:sldId id="770" r:id="rId17"/>
  </p:sldIdLst>
  <p:sldSz cx="12192000" cy="6858000"/>
  <p:notesSz cx="7315200" cy="9601200"/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B6EDC2"/>
    <a:srgbClr val="99CCFF"/>
    <a:srgbClr val="FFCCFF"/>
    <a:srgbClr val="000000"/>
    <a:srgbClr val="C27F1B"/>
    <a:srgbClr val="3399FF"/>
    <a:srgbClr val="0066CC"/>
    <a:srgbClr val="007837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8" autoAdjust="0"/>
    <p:restoredTop sz="80426" autoAdjust="0"/>
  </p:normalViewPr>
  <p:slideViewPr>
    <p:cSldViewPr>
      <p:cViewPr varScale="1">
        <p:scale>
          <a:sx n="102" d="100"/>
          <a:sy n="102" d="100"/>
        </p:scale>
        <p:origin x="6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1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22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8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9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3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0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28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64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10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ense.com.br/2016/03/o-jogador-perfeito-de-pok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saense.com.br/" TargetMode="External"/><Relationship Id="rId5" Type="http://schemas.openxmlformats.org/officeDocument/2006/relationships/hyperlink" Target="https://www.facebook.com/saense/" TargetMode="External"/><Relationship Id="rId6" Type="http://schemas.openxmlformats.org/officeDocument/2006/relationships/hyperlink" Target="http://www.saense.com.br/autores/artigos-publicados-por-hendrik-macedo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hofmt/Expectimax-2048-AI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" y="1521940"/>
            <a:ext cx="12008438" cy="4497860"/>
          </a:xfrm>
          <a:prstGeom prst="rect">
            <a:avLst/>
          </a:prstGeom>
        </p:spPr>
      </p:pic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COMP0271: </a:t>
            </a:r>
            <a:r>
              <a:rPr lang="en-US" dirty="0" err="1" smtClean="0"/>
              <a:t>Inteligência</a:t>
            </a:r>
            <a:r>
              <a:rPr lang="en-US" dirty="0" smtClean="0"/>
              <a:t> Artificial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Professor: Hendrik </a:t>
            </a:r>
            <a:r>
              <a:rPr lang="en-US" sz="2400" dirty="0" err="1" smtClean="0">
                <a:latin typeface="Calibri"/>
                <a:cs typeface="Calibri"/>
              </a:rPr>
              <a:t>Macedo</a:t>
            </a:r>
            <a:endParaRPr lang="en-US" sz="2400" dirty="0" smtClean="0">
              <a:latin typeface="Calibri"/>
              <a:cs typeface="Calibri"/>
            </a:endParaRPr>
          </a:p>
          <a:p>
            <a:pPr algn="r">
              <a:spcBef>
                <a:spcPct val="50000"/>
              </a:spcBef>
            </a:pPr>
            <a:r>
              <a:rPr lang="en-US" sz="2400" dirty="0" err="1" smtClean="0">
                <a:latin typeface="Calibri"/>
                <a:cs typeface="Calibri"/>
              </a:rPr>
              <a:t>Universidade</a:t>
            </a:r>
            <a:r>
              <a:rPr lang="en-US" sz="2400" dirty="0" smtClean="0">
                <a:latin typeface="Calibri"/>
                <a:cs typeface="Calibri"/>
              </a:rPr>
              <a:t> Federal de Sergipe, </a:t>
            </a:r>
            <a:r>
              <a:rPr lang="en-US" sz="2400" dirty="0" err="1" smtClean="0">
                <a:latin typeface="Calibri"/>
                <a:cs typeface="Calibri"/>
              </a:rPr>
              <a:t>Brasil</a:t>
            </a: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err="1" smtClean="0"/>
              <a:t>Busca</a:t>
            </a:r>
            <a:r>
              <a:rPr lang="en-US" sz="4300" dirty="0" smtClean="0"/>
              <a:t> </a:t>
            </a:r>
            <a:r>
              <a:rPr lang="en-US" sz="4300" dirty="0" err="1" smtClean="0"/>
              <a:t>em</a:t>
            </a:r>
            <a:r>
              <a:rPr lang="en-US" sz="4300" dirty="0" smtClean="0"/>
              <a:t> </a:t>
            </a:r>
            <a:r>
              <a:rPr lang="en-US" sz="4300" dirty="0" err="1" smtClean="0"/>
              <a:t>ambiente</a:t>
            </a:r>
            <a:r>
              <a:rPr lang="en-US" sz="4300" dirty="0" smtClean="0"/>
              <a:t> com </a:t>
            </a:r>
            <a:r>
              <a:rPr lang="en-US" sz="4300" dirty="0" err="1" smtClean="0"/>
              <a:t>adversários</a:t>
            </a:r>
            <a:r>
              <a:rPr lang="en-US" sz="4300" dirty="0" smtClean="0"/>
              <a:t> (parte 02)</a:t>
            </a:r>
            <a:endParaRPr lang="en-US" sz="4300" dirty="0" smtClean="0"/>
          </a:p>
        </p:txBody>
      </p:sp>
    </p:spTree>
    <p:extLst>
      <p:ext uri="{BB962C8B-B14F-4D97-AF65-F5344CB8AC3E}">
        <p14:creationId xmlns:p14="http://schemas.microsoft.com/office/powerpoint/2010/main" val="3076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47800"/>
            <a:ext cx="6400800" cy="4861089"/>
          </a:xfrm>
          <a:prstGeom prst="rect">
            <a:avLst/>
          </a:prstGeom>
        </p:spPr>
      </p:pic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0" y="28184"/>
            <a:ext cx="121920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>
                <a:solidFill>
                  <a:srgbClr val="B6EDC2"/>
                </a:solidFill>
              </a:rPr>
              <a:t>Expecti</a:t>
            </a:r>
            <a:r>
              <a:rPr lang="en-US" kern="0" smtClean="0">
                <a:solidFill>
                  <a:srgbClr val="FFCCFF"/>
                </a:solidFill>
              </a:rPr>
              <a:t>mini</a:t>
            </a:r>
            <a:r>
              <a:rPr lang="en-US" kern="0" smtClean="0">
                <a:solidFill>
                  <a:srgbClr val="99CCFF"/>
                </a:solidFill>
              </a:rPr>
              <a:t>max</a:t>
            </a:r>
            <a:endParaRPr lang="en-US" kern="0" dirty="0" smtClean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Gamão</a:t>
            </a:r>
            <a:endParaRPr lang="en-US" dirty="0" smtClean="0"/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0"/>
            <a:ext cx="3352800" cy="2235200"/>
          </a:xfrm>
          <a:prstGeom prst="rect">
            <a:avLst/>
          </a:prstGeom>
          <a:noFill/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524000"/>
            <a:ext cx="9010411" cy="4838700"/>
          </a:xfrm>
          <a:prstGeom prst="rect">
            <a:avLst/>
          </a:prstGeom>
        </p:spPr>
      </p:pic>
      <p:pic>
        <p:nvPicPr>
          <p:cNvPr id="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2436"/>
            <a:ext cx="3352800" cy="223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7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Gamão</a:t>
            </a:r>
            <a:endParaRPr lang="en-US" dirty="0" smtClean="0"/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0"/>
            <a:ext cx="3352800" cy="2235200"/>
          </a:xfrm>
          <a:prstGeom prst="rect">
            <a:avLst/>
          </a:prstGeom>
          <a:noFill/>
        </p:spPr>
      </p:pic>
      <p:pic>
        <p:nvPicPr>
          <p:cNvPr id="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2436"/>
            <a:ext cx="3352800" cy="2235200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00200"/>
            <a:ext cx="6705600" cy="41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mais....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Tesauro, G. (1995). Temporal </a:t>
            </a:r>
            <a:r>
              <a:rPr lang="pt-BR" dirty="0" err="1"/>
              <a:t>difference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TD-</a:t>
            </a:r>
            <a:r>
              <a:rPr lang="pt-BR" dirty="0" err="1"/>
              <a:t>Gammon</a:t>
            </a:r>
            <a:r>
              <a:rPr lang="pt-BR" dirty="0"/>
              <a:t>. Communications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ACM, 38(3), 58-68.- </a:t>
            </a:r>
            <a:endParaRPr lang="pt-BR" dirty="0" smtClean="0"/>
          </a:p>
          <a:p>
            <a:pPr lvl="1"/>
            <a:r>
              <a:rPr lang="pt-BR" dirty="0" smtClean="0"/>
              <a:t>profundidade 2</a:t>
            </a:r>
          </a:p>
          <a:p>
            <a:pPr lvl="1"/>
            <a:r>
              <a:rPr lang="pt-BR" dirty="0" smtClean="0"/>
              <a:t>EVAL </a:t>
            </a:r>
            <a:r>
              <a:rPr lang="pt-BR" dirty="0"/>
              <a:t>muito </a:t>
            </a:r>
            <a:r>
              <a:rPr lang="pt-BR" dirty="0" smtClean="0"/>
              <a:t>boa =&gt; </a:t>
            </a:r>
            <a:r>
              <a:rPr lang="pt-BR" dirty="0"/>
              <a:t>nível campeão mundial</a:t>
            </a:r>
          </a:p>
        </p:txBody>
      </p:sp>
    </p:spTree>
    <p:extLst>
      <p:ext uri="{BB962C8B-B14F-4D97-AF65-F5344CB8AC3E}">
        <p14:creationId xmlns:p14="http://schemas.microsoft.com/office/powerpoint/2010/main" val="1405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302"/>
            <a:ext cx="8991600" cy="68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saber mais...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Avila</a:t>
            </a:r>
            <a:r>
              <a:rPr lang="pt-BR" dirty="0"/>
              <a:t>, M. V., &amp; Macedo, H. T. (2012). </a:t>
            </a:r>
            <a:r>
              <a:rPr lang="pt-BR" dirty="0" err="1"/>
              <a:t>Evolution-Assisted</a:t>
            </a:r>
            <a:r>
              <a:rPr lang="pt-BR" dirty="0"/>
              <a:t> </a:t>
            </a:r>
            <a:r>
              <a:rPr lang="pt-BR" dirty="0" err="1"/>
              <a:t>Multicriteria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for a No-</a:t>
            </a:r>
            <a:r>
              <a:rPr lang="pt-BR" dirty="0" err="1"/>
              <a:t>Limit</a:t>
            </a:r>
            <a:r>
              <a:rPr lang="pt-BR" dirty="0"/>
              <a:t> Texas </a:t>
            </a:r>
            <a:r>
              <a:rPr lang="pt-BR" dirty="0" err="1"/>
              <a:t>Hold’em</a:t>
            </a:r>
            <a:r>
              <a:rPr lang="pt-BR" dirty="0"/>
              <a:t> </a:t>
            </a:r>
            <a:r>
              <a:rPr lang="pt-BR" dirty="0" err="1"/>
              <a:t>Poker</a:t>
            </a:r>
            <a:r>
              <a:rPr lang="pt-BR" dirty="0"/>
              <a:t> Agent. </a:t>
            </a:r>
            <a:r>
              <a:rPr lang="pt-BR" dirty="0" err="1"/>
              <a:t>European</a:t>
            </a:r>
            <a:r>
              <a:rPr lang="pt-BR" dirty="0"/>
              <a:t> </a:t>
            </a:r>
            <a:r>
              <a:rPr lang="pt-BR" dirty="0" err="1"/>
              <a:t>Journal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Scientific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67(2), 272-282.</a:t>
            </a:r>
          </a:p>
          <a:p>
            <a:pPr lvl="1"/>
            <a:r>
              <a:rPr lang="pt-BR" dirty="0"/>
              <a:t>publicado com aluno de TCC;</a:t>
            </a:r>
          </a:p>
          <a:p>
            <a:pPr lvl="1"/>
            <a:r>
              <a:rPr lang="pt-BR" dirty="0"/>
              <a:t>abordagem híbrida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M. </a:t>
            </a:r>
            <a:r>
              <a:rPr lang="pt-BR" dirty="0" err="1"/>
              <a:t>Bowling</a:t>
            </a:r>
            <a:r>
              <a:rPr lang="pt-BR" dirty="0"/>
              <a:t> et al. Heads-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limit</a:t>
            </a:r>
            <a:r>
              <a:rPr lang="pt-BR" dirty="0"/>
              <a:t> </a:t>
            </a:r>
            <a:r>
              <a:rPr lang="pt-BR" dirty="0" err="1"/>
              <a:t>hold’em</a:t>
            </a:r>
            <a:r>
              <a:rPr lang="pt-BR" dirty="0"/>
              <a:t> </a:t>
            </a:r>
            <a:r>
              <a:rPr lang="pt-BR" dirty="0" err="1"/>
              <a:t>poker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solved</a:t>
            </a:r>
            <a:r>
              <a:rPr lang="pt-BR" dirty="0"/>
              <a:t>. Science 347, 145-149. DOI: 10.1126/science.1259433 (2015).</a:t>
            </a:r>
          </a:p>
          <a:p>
            <a:pPr lvl="1"/>
            <a:r>
              <a:rPr lang="pt-BR" dirty="0" smtClean="0"/>
              <a:t>Falo </a:t>
            </a:r>
            <a:r>
              <a:rPr lang="pt-BR" dirty="0"/>
              <a:t>sobre isso em </a:t>
            </a:r>
            <a:r>
              <a:rPr lang="pt-BR" u="sng" dirty="0">
                <a:hlinkClick r:id="rId2"/>
              </a:rPr>
              <a:t>http://www.saense.com.br/2016/03/o-jogador-perfeito-de-poker/</a:t>
            </a:r>
            <a:endParaRPr lang="pt-BR" dirty="0"/>
          </a:p>
          <a:p>
            <a:endParaRPr lang="pt-BR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ivulgação científic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Divulgação científica</a:t>
            </a:r>
          </a:p>
        </p:txBody>
      </p:sp>
      <p:pic>
        <p:nvPicPr>
          <p:cNvPr id="2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877" y="1551355"/>
            <a:ext cx="2481743" cy="24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9187" y="1547401"/>
            <a:ext cx="5833735" cy="2489593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http://www.saense.com.br"/>
          <p:cNvSpPr/>
          <p:nvPr/>
        </p:nvSpPr>
        <p:spPr>
          <a:xfrm>
            <a:off x="4757166" y="3234133"/>
            <a:ext cx="2268594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http://www.saense.com.br</a:t>
            </a:r>
          </a:p>
        </p:txBody>
      </p:sp>
      <p:sp>
        <p:nvSpPr>
          <p:cNvPr id="267" name="https://www.facebook.com/saense/"/>
          <p:cNvSpPr/>
          <p:nvPr/>
        </p:nvSpPr>
        <p:spPr>
          <a:xfrm>
            <a:off x="4747386" y="3499573"/>
            <a:ext cx="3004372" cy="34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>
            <a:lvl1pPr defTabSz="495020">
              <a:lnSpc>
                <a:spcPct val="100000"/>
              </a:lnSpc>
              <a:defRPr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" action="ppaction://noaction"/>
              </a:defRPr>
            </a:lvl1pPr>
          </a:lstStyle>
          <a:p>
            <a:pPr>
              <a:buClrTx/>
              <a:buFontTx/>
              <a:buNone/>
              <a:defRPr u="none">
                <a:solidFill>
                  <a:srgbClr val="000000"/>
                </a:solidFill>
                <a:uFillTx/>
              </a:defRPr>
            </a:pPr>
            <a:r>
              <a:rPr sz="1633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https://www.facebook.com/saense/</a:t>
            </a:r>
          </a:p>
        </p:txBody>
      </p:sp>
      <p:sp>
        <p:nvSpPr>
          <p:cNvPr id="268" name="Hendrik Macedo…"/>
          <p:cNvSpPr/>
          <p:nvPr/>
        </p:nvSpPr>
        <p:spPr>
          <a:xfrm>
            <a:off x="2069956" y="4426437"/>
            <a:ext cx="5901190" cy="76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0" tIns="45700" rIns="45700" bIns="45700">
            <a:spAutoFit/>
          </a:bodyPr>
          <a:lstStyle/>
          <a:p>
            <a:pPr defTabSz="457207">
              <a:defRPr sz="1600" b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b="1" dirty="0">
                <a:solidFill>
                  <a:srgbClr val="323333"/>
                </a:solidFill>
                <a:sym typeface="Helvetica"/>
              </a:rPr>
              <a:t>Hendrik Macedo</a:t>
            </a:r>
            <a:endParaRPr sz="1452" dirty="0">
              <a:solidFill>
                <a:srgbClr val="323333"/>
              </a:solidFill>
              <a:sym typeface="Helvetica"/>
            </a:endParaRP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dirty="0">
                <a:solidFill>
                  <a:srgbClr val="323333"/>
                </a:solidFill>
                <a:sym typeface="Helvetica"/>
              </a:rPr>
              <a:t>Escreve sobre </a:t>
            </a:r>
            <a:r>
              <a:rPr sz="1452" i="1" u="sng" dirty="0">
                <a:solidFill>
                  <a:srgbClr val="323333"/>
                </a:solidFill>
                <a:sym typeface="Helvetica"/>
              </a:rPr>
              <a:t>Inteligência Artificial</a:t>
            </a:r>
            <a:r>
              <a:rPr sz="1452" i="1" dirty="0">
                <a:solidFill>
                  <a:srgbClr val="323333"/>
                </a:solidFill>
                <a:sym typeface="Helvetica"/>
              </a:rPr>
              <a:t> no Saense.</a:t>
            </a:r>
          </a:p>
          <a:p>
            <a:pPr defTabSz="457207">
              <a:defRPr sz="1600" i="1">
                <a:solidFill>
                  <a:srgbClr val="32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452" i="1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sym typeface="Helvetica"/>
                <a:hlinkClick r:id="rId6"/>
              </a:rPr>
              <a:t>http://www.saense.com.br/autores/artigos-publicados-por-hendrik-macedo/</a:t>
            </a:r>
          </a:p>
        </p:txBody>
      </p:sp>
    </p:spTree>
    <p:extLst>
      <p:ext uri="{BB962C8B-B14F-4D97-AF65-F5344CB8AC3E}">
        <p14:creationId xmlns:p14="http://schemas.microsoft.com/office/powerpoint/2010/main" val="5366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pensa seu adversário?</a:t>
            </a:r>
            <a:endParaRPr lang="pt-BR" dirty="0"/>
          </a:p>
        </p:txBody>
      </p:sp>
      <p:pic>
        <p:nvPicPr>
          <p:cNvPr id="26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4380" y="1426722"/>
            <a:ext cx="5603240" cy="3502025"/>
          </a:xfrm>
          <a:prstGeom prst="rect">
            <a:avLst/>
          </a:prstGeom>
        </p:spPr>
      </p:pic>
      <p:sp>
        <p:nvSpPr>
          <p:cNvPr id="28" name="TextBox 25"/>
          <p:cNvSpPr txBox="1"/>
          <p:nvPr/>
        </p:nvSpPr>
        <p:spPr>
          <a:xfrm>
            <a:off x="3124200" y="5228489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Calibri" pitchFamily="34" charset="0"/>
              </a:rPr>
              <a:t>Maximizando</a:t>
            </a:r>
            <a:r>
              <a:rPr lang="en-US" sz="2800" dirty="0" smtClean="0">
                <a:latin typeface="Calibri" pitchFamily="34" charset="0"/>
              </a:rPr>
              <a:t> a </a:t>
            </a:r>
            <a:r>
              <a:rPr lang="en-US" sz="2800" dirty="0" err="1" smtClean="0">
                <a:latin typeface="Calibri" pitchFamily="34" charset="0"/>
              </a:rPr>
              <a:t>Utilidade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mediante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reflexão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sobre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</a:rPr>
              <a:t>adversário</a:t>
            </a:r>
            <a:r>
              <a:rPr lang="en-US" sz="3600" dirty="0" err="1">
                <a:latin typeface="Calibri" pitchFamily="34" charset="0"/>
              </a:rPr>
              <a:t>s</a:t>
            </a:r>
            <a:r>
              <a:rPr lang="en-US" sz="3600" dirty="0" smtClean="0"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experts!!!</a:t>
            </a:r>
            <a:endParaRPr lang="en-US" sz="28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5"/>
          <p:cNvSpPr txBox="1"/>
          <p:nvPr/>
        </p:nvSpPr>
        <p:spPr>
          <a:xfrm>
            <a:off x="3124200" y="5210908"/>
            <a:ext cx="594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Calibri" pitchFamily="34" charset="0"/>
              </a:rPr>
              <a:t>Maximizando</a:t>
            </a:r>
            <a:r>
              <a:rPr lang="en-US" sz="2800" dirty="0" smtClean="0">
                <a:latin typeface="Calibri" pitchFamily="34" charset="0"/>
              </a:rPr>
              <a:t> a </a:t>
            </a:r>
            <a:r>
              <a:rPr lang="en-US" sz="2800" dirty="0" err="1" smtClean="0">
                <a:latin typeface="Calibri" pitchFamily="34" charset="0"/>
              </a:rPr>
              <a:t>Utilidade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mediante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reflexão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sobre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3600" dirty="0" err="1" smtClean="0">
                <a:solidFill>
                  <a:srgbClr val="00B050"/>
                </a:solidFill>
                <a:latin typeface="Calibri" pitchFamily="34" charset="0"/>
              </a:rPr>
              <a:t>probabilidades</a:t>
            </a:r>
            <a:r>
              <a:rPr lang="en-US" sz="2800" dirty="0" smtClean="0">
                <a:latin typeface="Calibri" pitchFamily="34" charset="0"/>
              </a:rPr>
              <a:t>!!!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pensa seu adversário?</a:t>
            </a:r>
            <a:endParaRPr lang="pt-BR" dirty="0"/>
          </a:p>
        </p:txBody>
      </p:sp>
      <p:pic>
        <p:nvPicPr>
          <p:cNvPr id="27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1306879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3" name="AutoShape 12"/>
          <p:cNvCxnSpPr>
            <a:cxnSpLocks noChangeShapeType="1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5"/>
          <p:cNvCxnSpPr>
            <a:cxnSpLocks noChangeShapeType="1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1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" name="TextBox 25"/>
          <p:cNvSpPr txBox="1"/>
          <p:nvPr/>
        </p:nvSpPr>
        <p:spPr>
          <a:xfrm>
            <a:off x="0" y="525780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Nova </a:t>
            </a:r>
            <a:r>
              <a:rPr lang="en-US" sz="2800" dirty="0" err="1" smtClean="0">
                <a:latin typeface="Calibri" pitchFamily="34" charset="0"/>
              </a:rPr>
              <a:t>árvore</a:t>
            </a:r>
            <a:r>
              <a:rPr lang="en-US" sz="2800" dirty="0" smtClean="0">
                <a:latin typeface="Calibri" pitchFamily="34" charset="0"/>
              </a:rPr>
              <a:t> de </a:t>
            </a:r>
            <a:r>
              <a:rPr lang="en-US" sz="2800" dirty="0" err="1" smtClean="0">
                <a:latin typeface="Calibri" pitchFamily="34" charset="0"/>
              </a:rPr>
              <a:t>jogo</a:t>
            </a:r>
            <a:r>
              <a:rPr lang="en-US" sz="2800" dirty="0" smtClean="0">
                <a:latin typeface="Calibri" pitchFamily="34" charset="0"/>
              </a:rPr>
              <a:t>: </a:t>
            </a:r>
          </a:p>
          <a:p>
            <a:pPr algn="ctr"/>
            <a:r>
              <a:rPr lang="en-US" sz="2800" dirty="0" err="1" smtClean="0">
                <a:latin typeface="Calibri" pitchFamily="34" charset="0"/>
              </a:rPr>
              <a:t>r</a:t>
            </a:r>
            <a:r>
              <a:rPr lang="en-US" sz="2800" dirty="0" err="1" smtClean="0">
                <a:latin typeface="Calibri" pitchFamily="34" charset="0"/>
              </a:rPr>
              <a:t>esultados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incertos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controlados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por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probabilidade</a:t>
            </a:r>
            <a:r>
              <a:rPr lang="en-US" sz="2800" dirty="0" smtClean="0">
                <a:latin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</a:rPr>
              <a:t>não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por</a:t>
            </a:r>
            <a:r>
              <a:rPr lang="en-US" sz="2800" dirty="0" smtClean="0">
                <a:latin typeface="Calibri" pitchFamily="34" charset="0"/>
              </a:rPr>
              <a:t> um </a:t>
            </a:r>
            <a:r>
              <a:rPr lang="en-US" sz="2800" dirty="0" err="1" smtClean="0">
                <a:latin typeface="Calibri" pitchFamily="34" charset="0"/>
              </a:rPr>
              <a:t>adversário</a:t>
            </a:r>
            <a:r>
              <a:rPr lang="en-US" sz="2800" dirty="0" smtClean="0">
                <a:latin typeface="Calibri" pitchFamily="34" charset="0"/>
              </a:rPr>
              <a:t>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Adversário </a:t>
            </a:r>
            <a:r>
              <a:rPr lang="pt-BR" dirty="0" smtClean="0">
                <a:sym typeface="Wingdings"/>
              </a:rPr>
              <a:t> Probabilidade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15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B050"/>
                </a:solidFill>
              </a:rPr>
              <a:t>EXP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52400" y="127000"/>
            <a:ext cx="121920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>
                <a:solidFill>
                  <a:srgbClr val="B6EDC2"/>
                </a:solidFill>
              </a:rPr>
              <a:t>Expecti</a:t>
            </a:r>
            <a:r>
              <a:rPr lang="en-US" kern="0" smtClean="0">
                <a:solidFill>
                  <a:srgbClr val="99CCFF"/>
                </a:solidFill>
              </a:rPr>
              <a:t>max</a:t>
            </a:r>
            <a:endParaRPr lang="en-US" kern="0" dirty="0" smtClean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94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24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</a:t>
            </a:r>
            <a:r>
              <a:rPr lang="en-US" sz="2000" dirty="0" smtClean="0">
                <a:latin typeface="Calibri"/>
                <a:cs typeface="Calibri"/>
              </a:rPr>
              <a:t>/2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1/3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1/6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v = (1/2) (8) + (1/3) (24) + (1/6) (-12) = 10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52400" y="127000"/>
            <a:ext cx="121920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err="1" smtClean="0">
                <a:solidFill>
                  <a:srgbClr val="B6EDC2"/>
                </a:solidFill>
              </a:rPr>
              <a:t>Expecti</a:t>
            </a:r>
            <a:r>
              <a:rPr lang="en-US" kern="0" dirty="0" err="1" smtClean="0">
                <a:solidFill>
                  <a:srgbClr val="99CCFF"/>
                </a:solidFill>
              </a:rPr>
              <a:t>max</a:t>
            </a:r>
            <a:endParaRPr lang="en-US" kern="0" dirty="0" smtClean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4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Limitando</a:t>
            </a:r>
            <a:r>
              <a:rPr lang="en-US" dirty="0" smtClean="0"/>
              <a:t> a </a:t>
            </a:r>
            <a:r>
              <a:rPr lang="en-US" dirty="0" err="1"/>
              <a:t>p</a:t>
            </a:r>
            <a:r>
              <a:rPr lang="en-US" dirty="0" err="1" smtClean="0"/>
              <a:t>rofundidade</a:t>
            </a:r>
            <a:r>
              <a:rPr lang="en-US" dirty="0" smtClean="0"/>
              <a:t> no </a:t>
            </a:r>
            <a:r>
              <a:rPr lang="en-US" dirty="0" err="1" smtClean="0"/>
              <a:t>Expectimax</a:t>
            </a:r>
            <a:endParaRPr lang="en-US" dirty="0" smtClean="0"/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4208462"/>
            <a:ext cx="3352800" cy="966787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Estima</a:t>
            </a:r>
            <a:r>
              <a:rPr lang="en-US" b="1" dirty="0" err="1" smtClean="0">
                <a:latin typeface="Calibri"/>
                <a:cs typeface="Calibri"/>
              </a:rPr>
              <a:t>tiva</a:t>
            </a:r>
            <a:r>
              <a:rPr lang="en-US" dirty="0" smtClean="0">
                <a:latin typeface="Calibri"/>
                <a:cs typeface="Calibri"/>
              </a:rPr>
              <a:t> do </a:t>
            </a:r>
            <a:r>
              <a:rPr lang="en-US" dirty="0" err="1" smtClean="0">
                <a:latin typeface="Calibri"/>
                <a:cs typeface="Calibri"/>
              </a:rPr>
              <a:t>verdadeiro</a:t>
            </a:r>
            <a:r>
              <a:rPr lang="en-US" dirty="0" smtClean="0">
                <a:latin typeface="Calibri"/>
                <a:cs typeface="Calibri"/>
              </a:rPr>
              <a:t> valor 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dirty="0" err="1" smtClean="0">
                <a:latin typeface="Calibri"/>
                <a:cs typeface="Calibri"/>
              </a:rPr>
              <a:t>uso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função</a:t>
            </a:r>
            <a:r>
              <a:rPr lang="en-US" dirty="0" smtClean="0">
                <a:latin typeface="Calibri"/>
                <a:cs typeface="Calibri"/>
              </a:rPr>
              <a:t> de </a:t>
            </a:r>
            <a:r>
              <a:rPr lang="en-US" dirty="0" err="1" smtClean="0">
                <a:latin typeface="Calibri"/>
                <a:cs typeface="Calibri"/>
              </a:rPr>
              <a:t>avaliação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Expectimax-2048-AI</a:t>
            </a:r>
            <a:endParaRPr lang="en-US" dirty="0" smtClean="0"/>
          </a:p>
        </p:txBody>
      </p:sp>
      <p:sp>
        <p:nvSpPr>
          <p:cNvPr id="2" name="Retângulo 1"/>
          <p:cNvSpPr/>
          <p:nvPr/>
        </p:nvSpPr>
        <p:spPr>
          <a:xfrm>
            <a:off x="3509394" y="932934"/>
            <a:ext cx="517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github.com/andhofmt/Expectimax-2048-AI</a:t>
            </a:r>
            <a:endParaRPr lang="pt-BR" dirty="0" smtClean="0"/>
          </a:p>
        </p:txBody>
      </p:sp>
      <p:sp>
        <p:nvSpPr>
          <p:cNvPr id="3" name="Retângulo 2"/>
          <p:cNvSpPr/>
          <p:nvPr/>
        </p:nvSpPr>
        <p:spPr>
          <a:xfrm>
            <a:off x="5634605" y="1905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solidFill>
                  <a:srgbClr val="24292E"/>
                </a:solidFill>
                <a:latin typeface="-apple-system" charset="0"/>
              </a:rPr>
              <a:t>Agente consegue frequentemente vencer o jogo ao utilizar </a:t>
            </a:r>
            <a:r>
              <a:rPr lang="pt-BR" sz="2400" dirty="0" err="1" smtClean="0">
                <a:solidFill>
                  <a:srgbClr val="24292E"/>
                </a:solidFill>
                <a:latin typeface="-apple-system" charset="0"/>
              </a:rPr>
              <a:t>Expectimax</a:t>
            </a:r>
            <a:r>
              <a:rPr lang="pt-BR" sz="2400" dirty="0" smtClean="0">
                <a:solidFill>
                  <a:srgbClr val="24292E"/>
                </a:solidFill>
                <a:latin typeface="-apple-system" charset="0"/>
              </a:rPr>
              <a:t> e função de avaliação com heurísticas!</a:t>
            </a:r>
            <a:endParaRPr lang="pt-BR" sz="2400" b="0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47800"/>
            <a:ext cx="533917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err="1">
                <a:solidFill>
                  <a:srgbClr val="B6EDC2"/>
                </a:solidFill>
              </a:rPr>
              <a:t>Expecti</a:t>
            </a:r>
            <a:r>
              <a:rPr lang="en-US" dirty="0" err="1">
                <a:solidFill>
                  <a:srgbClr val="FFCCFF"/>
                </a:solidFill>
              </a:rPr>
              <a:t>mini</a:t>
            </a:r>
            <a:r>
              <a:rPr lang="en-US" dirty="0" err="1">
                <a:solidFill>
                  <a:srgbClr val="99CCFF"/>
                </a:solidFill>
              </a:rPr>
              <a:t>max</a:t>
            </a:r>
            <a:endParaRPr lang="en-US" dirty="0" smtClean="0">
              <a:solidFill>
                <a:srgbClr val="99CCFF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5772149" cy="5029200"/>
          </a:xfrm>
        </p:spPr>
        <p:txBody>
          <a:bodyPr/>
          <a:lstStyle/>
          <a:p>
            <a:r>
              <a:rPr lang="en-US" dirty="0" err="1" smtClean="0"/>
              <a:t>Ambiente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um </a:t>
            </a:r>
            <a:r>
              <a:rPr lang="en-US" dirty="0" err="1" smtClean="0"/>
              <a:t>jogador</a:t>
            </a:r>
            <a:r>
              <a:rPr lang="en-US" dirty="0" smtClean="0"/>
              <a:t> extra que se </a:t>
            </a:r>
            <a:r>
              <a:rPr lang="en-US" dirty="0" err="1" smtClean="0"/>
              <a:t>movimenta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min/max</a:t>
            </a:r>
            <a:endParaRPr lang="en-US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computa</a:t>
            </a:r>
            <a:r>
              <a:rPr lang="en-US" dirty="0" smtClean="0"/>
              <a:t> a </a:t>
            </a:r>
            <a:r>
              <a:rPr lang="en-US" dirty="0" err="1" smtClean="0"/>
              <a:t>combinação</a:t>
            </a:r>
            <a:r>
              <a:rPr lang="en-US" dirty="0" smtClean="0"/>
              <a:t> </a:t>
            </a:r>
            <a:r>
              <a:rPr lang="en-US" dirty="0" err="1" smtClean="0"/>
              <a:t>apropriada</a:t>
            </a:r>
            <a:r>
              <a:rPr lang="en-US" dirty="0" smtClean="0"/>
              <a:t> de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filhos</a:t>
            </a:r>
            <a:endParaRPr lang="en-US" dirty="0" smtClean="0"/>
          </a:p>
          <a:p>
            <a:pPr lvl="1"/>
            <a:endParaRPr lang="en-US" sz="2200" dirty="0" smtClean="0"/>
          </a:p>
          <a:p>
            <a:endParaRPr lang="en-US" sz="2200" dirty="0" smtClean="0"/>
          </a:p>
        </p:txBody>
      </p:sp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41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33815</TotalTime>
  <Words>378</Words>
  <Application>Microsoft Macintosh PowerPoint</Application>
  <PresentationFormat>Widescreen</PresentationFormat>
  <Paragraphs>98</Paragraphs>
  <Slides>16</Slides>
  <Notes>11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-apple-system</vt:lpstr>
      <vt:lpstr>Arial Narrow</vt:lpstr>
      <vt:lpstr>Calibri</vt:lpstr>
      <vt:lpstr>Helvetica</vt:lpstr>
      <vt:lpstr>Times New Roman</vt:lpstr>
      <vt:lpstr>Wingdings</vt:lpstr>
      <vt:lpstr>Arial</vt:lpstr>
      <vt:lpstr>dan-berkeley-nlp-v1</vt:lpstr>
      <vt:lpstr>COMP0271: Inteligência Artificial </vt:lpstr>
      <vt:lpstr>Como pensa seu adversário?</vt:lpstr>
      <vt:lpstr>Como pensa seu adversário?</vt:lpstr>
      <vt:lpstr>Adversário  Probabilidade</vt:lpstr>
      <vt:lpstr>Expectimax</vt:lpstr>
      <vt:lpstr>Expectimax</vt:lpstr>
      <vt:lpstr>Limitando a profundidade no Expectimax</vt:lpstr>
      <vt:lpstr>Expectimax-2048-AI</vt:lpstr>
      <vt:lpstr>Expectiminimax</vt:lpstr>
      <vt:lpstr>Apresentação do PowerPoint</vt:lpstr>
      <vt:lpstr>Gamão</vt:lpstr>
      <vt:lpstr>Gamão</vt:lpstr>
      <vt:lpstr>Para saber mais....</vt:lpstr>
      <vt:lpstr>Apresentação do PowerPoint</vt:lpstr>
      <vt:lpstr>Para saber mais...</vt:lpstr>
      <vt:lpstr>Divulgação científica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Hendrik Macedo</cp:lastModifiedBy>
  <cp:revision>2175</cp:revision>
  <cp:lastPrinted>2014-02-06T19:31:47Z</cp:lastPrinted>
  <dcterms:created xsi:type="dcterms:W3CDTF">2004-08-27T04:16:05Z</dcterms:created>
  <dcterms:modified xsi:type="dcterms:W3CDTF">2017-07-06T16:08:55Z</dcterms:modified>
</cp:coreProperties>
</file>